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4" r:id="rId4"/>
    <p:sldId id="258" r:id="rId5"/>
    <p:sldId id="259" r:id="rId6"/>
    <p:sldId id="260" r:id="rId7"/>
    <p:sldId id="293" r:id="rId8"/>
    <p:sldId id="261" r:id="rId9"/>
    <p:sldId id="262" r:id="rId10"/>
    <p:sldId id="29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8" r:id="rId23"/>
    <p:sldId id="274" r:id="rId24"/>
    <p:sldId id="275" r:id="rId25"/>
    <p:sldId id="276" r:id="rId26"/>
    <p:sldId id="277" r:id="rId27"/>
    <p:sldId id="279" r:id="rId28"/>
    <p:sldId id="280" r:id="rId29"/>
    <p:sldId id="281" r:id="rId30"/>
    <p:sldId id="282" r:id="rId31"/>
    <p:sldId id="283" r:id="rId32"/>
    <p:sldId id="284" r:id="rId33"/>
    <p:sldId id="286" r:id="rId34"/>
    <p:sldId id="285" r:id="rId35"/>
    <p:sldId id="287" r:id="rId36"/>
    <p:sldId id="288" r:id="rId37"/>
    <p:sldId id="289" r:id="rId38"/>
    <p:sldId id="291" r:id="rId39"/>
    <p:sldId id="290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7" autoAdjust="0"/>
    <p:restoredTop sz="94660"/>
  </p:normalViewPr>
  <p:slideViewPr>
    <p:cSldViewPr>
      <p:cViewPr>
        <p:scale>
          <a:sx n="75" d="100"/>
          <a:sy n="75" d="100"/>
        </p:scale>
        <p:origin x="-852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5683F-BFBB-409F-9DDC-87EFCAB4E558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54CF0-F776-4402-8132-7DBB708CC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66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4CF0-F776-4402-8132-7DBB708CC5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9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5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2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1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7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9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3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8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781D0-9D6C-4C67-B0E4-B54AE80C86CB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194BE-8BC9-4F00-A1A5-960F9D786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s.syr.edu/~wedu/education/buffer_overflow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Buffer-Overflow Vulnerabilities and Attacks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Access Address Using Frame Pointer 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r="12128" b="14410"/>
          <a:stretch/>
        </p:blipFill>
        <p:spPr bwMode="auto">
          <a:xfrm>
            <a:off x="838200" y="1600200"/>
            <a:ext cx="774550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6172200"/>
            <a:ext cx="385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</a:t>
            </a:r>
            <a:r>
              <a:rPr lang="en-US" dirty="0" err="1" smtClean="0"/>
              <a:t>ebp</a:t>
            </a:r>
            <a:r>
              <a:rPr lang="en-US" dirty="0" smtClean="0"/>
              <a:t> points to the current frame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6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7812" r="26281" b="7292"/>
          <a:stretch/>
        </p:blipFill>
        <p:spPr bwMode="auto">
          <a:xfrm>
            <a:off x="381000" y="260350"/>
            <a:ext cx="7658100" cy="62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93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4" t="3646" r="16349" b="13542"/>
          <a:stretch/>
        </p:blipFill>
        <p:spPr bwMode="auto">
          <a:xfrm>
            <a:off x="381000" y="457200"/>
            <a:ext cx="8539192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03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t="1909" r="46608" b="9896"/>
          <a:stretch/>
        </p:blipFill>
        <p:spPr bwMode="auto">
          <a:xfrm>
            <a:off x="1854200" y="139700"/>
            <a:ext cx="5092700" cy="645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28992" y="1949966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46900" y="3291701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64146" y="458229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a3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962400" y="1937266"/>
            <a:ext cx="2133600" cy="348734"/>
          </a:xfrm>
          <a:prstGeom prst="round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102100" y="4582299"/>
            <a:ext cx="2133600" cy="348734"/>
          </a:xfrm>
          <a:prstGeom prst="round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102100" y="3302000"/>
            <a:ext cx="2133600" cy="348734"/>
          </a:xfrm>
          <a:prstGeom prst="round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4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2952" r="50000" b="10243"/>
          <a:stretch/>
        </p:blipFill>
        <p:spPr bwMode="auto">
          <a:xfrm>
            <a:off x="2362200" y="215900"/>
            <a:ext cx="4143375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16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1" t="3646" r="32064" b="13888"/>
          <a:stretch/>
        </p:blipFill>
        <p:spPr bwMode="auto">
          <a:xfrm>
            <a:off x="1143000" y="381000"/>
            <a:ext cx="6883400" cy="603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456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r="12708" b="7037"/>
          <a:stretch/>
        </p:blipFill>
        <p:spPr bwMode="auto">
          <a:xfrm>
            <a:off x="1276350" y="1962150"/>
            <a:ext cx="6705600" cy="4668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Address &amp; Function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04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Pointer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r="9843" b="4722"/>
          <a:stretch/>
        </p:blipFill>
        <p:spPr bwMode="auto">
          <a:xfrm>
            <a:off x="762000" y="1600200"/>
            <a:ext cx="7391400" cy="50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61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1481" r="39168" b="24074"/>
          <a:stretch/>
        </p:blipFill>
        <p:spPr bwMode="auto">
          <a:xfrm>
            <a:off x="361950" y="228600"/>
            <a:ext cx="8172450" cy="616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473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r="13438" b="5555"/>
          <a:stretch/>
        </p:blipFill>
        <p:spPr bwMode="auto">
          <a:xfrm>
            <a:off x="685800" y="609599"/>
            <a:ext cx="7696200" cy="55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00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http://www.cis.syr.edu/~</a:t>
            </a:r>
            <a:r>
              <a:rPr lang="en-US" dirty="0" smtClean="0">
                <a:hlinkClick r:id="rId2"/>
              </a:rPr>
              <a:t>wedu/education/buffer_overflow.html</a:t>
            </a:r>
            <a:endParaRPr lang="en-US" dirty="0" smtClean="0"/>
          </a:p>
          <a:p>
            <a:r>
              <a:rPr lang="en-US" dirty="0"/>
              <a:t>Secure Software Design and Programming:</a:t>
            </a:r>
          </a:p>
          <a:p>
            <a:r>
              <a:rPr lang="en-US" dirty="0"/>
              <a:t>Class Materials by David A. Wheeler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r="41667" b="37037"/>
          <a:stretch/>
        </p:blipFill>
        <p:spPr bwMode="auto">
          <a:xfrm>
            <a:off x="533400" y="229274"/>
            <a:ext cx="8305800" cy="624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90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r="10207" b="4814"/>
          <a:stretch/>
        </p:blipFill>
        <p:spPr bwMode="auto">
          <a:xfrm>
            <a:off x="468467" y="562476"/>
            <a:ext cx="8294533" cy="560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224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Attack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r="10937" b="13889"/>
          <a:stretch/>
        </p:blipFill>
        <p:spPr bwMode="auto">
          <a:xfrm>
            <a:off x="152400" y="1143000"/>
            <a:ext cx="8844239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311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Jumping </a:t>
            </a:r>
            <a:r>
              <a:rPr lang="en-US" dirty="0"/>
              <a:t>to the Malicious Code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08582"/>
            <a:ext cx="7293980" cy="4831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91200" y="1136053"/>
            <a:ext cx="3026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assume that the malicious code is </a:t>
            </a:r>
            <a:r>
              <a:rPr lang="en-US" dirty="0" smtClean="0">
                <a:solidFill>
                  <a:srgbClr val="FF0000"/>
                </a:solidFill>
              </a:rPr>
              <a:t>in memory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6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Return Address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the target program is a Set-UID program, you can make a copy of this program, and run it </a:t>
            </a:r>
            <a:r>
              <a:rPr lang="en-US" dirty="0" smtClean="0"/>
              <a:t>with your </a:t>
            </a:r>
            <a:r>
              <a:rPr lang="en-US" dirty="0"/>
              <a:t>own privilege;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way you can debug the program </a:t>
            </a:r>
            <a:endParaRPr lang="en-US" dirty="0" smtClean="0"/>
          </a:p>
          <a:p>
            <a:pPr lvl="1"/>
            <a:r>
              <a:rPr lang="en-US" dirty="0" smtClean="0"/>
              <a:t>note </a:t>
            </a:r>
            <a:r>
              <a:rPr lang="en-US" dirty="0"/>
              <a:t>that you cannot debug a </a:t>
            </a:r>
            <a:r>
              <a:rPr lang="en-US" dirty="0" smtClean="0"/>
              <a:t>Set-UID program. </a:t>
            </a:r>
          </a:p>
          <a:p>
            <a:r>
              <a:rPr lang="en-US" dirty="0" smtClean="0"/>
              <a:t>In </a:t>
            </a:r>
            <a:r>
              <a:rPr lang="en-US" dirty="0"/>
              <a:t>the debugger, you can figure out the address of buffer[], and thus calculate </a:t>
            </a:r>
            <a:r>
              <a:rPr lang="en-US" dirty="0" smtClean="0"/>
              <a:t>the starting </a:t>
            </a:r>
            <a:r>
              <a:rPr lang="en-US" dirty="0"/>
              <a:t>point of the malicious code.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address of buffer[] may be slightly different when </a:t>
            </a:r>
            <a:r>
              <a:rPr lang="en-US" dirty="0" smtClean="0"/>
              <a:t>you run </a:t>
            </a:r>
            <a:r>
              <a:rPr lang="en-US" dirty="0"/>
              <a:t>the Set-UID copy, instead of </a:t>
            </a:r>
            <a:r>
              <a:rPr lang="en-US" dirty="0" smtClean="0"/>
              <a:t>your </a:t>
            </a:r>
            <a:r>
              <a:rPr lang="en-US" dirty="0"/>
              <a:t>copy, but you should be quite close. </a:t>
            </a:r>
            <a:endParaRPr lang="en-US" dirty="0" smtClean="0"/>
          </a:p>
          <a:p>
            <a:pPr lvl="1"/>
            <a:r>
              <a:rPr lang="en-US" dirty="0" smtClean="0"/>
              <a:t>You </a:t>
            </a:r>
            <a:r>
              <a:rPr lang="en-US" dirty="0"/>
              <a:t>can try </a:t>
            </a:r>
            <a:r>
              <a:rPr lang="en-US" dirty="0" smtClean="0"/>
              <a:t>several values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706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the target program is running remotely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</a:t>
            </a:r>
            <a:r>
              <a:rPr lang="en-US" dirty="0"/>
              <a:t>, you can always guess.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following facts make guessing a quite </a:t>
            </a:r>
            <a:r>
              <a:rPr lang="en-US" dirty="0" smtClean="0"/>
              <a:t>feasible approach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Stack </a:t>
            </a:r>
            <a:r>
              <a:rPr lang="en-US" dirty="0"/>
              <a:t>usually starts at the same address.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Stack is usually not very deep: most programs do not push more than a few hundred or a </a:t>
            </a:r>
            <a:r>
              <a:rPr lang="en-US" dirty="0" smtClean="0"/>
              <a:t>few thousand </a:t>
            </a:r>
            <a:r>
              <a:rPr lang="en-US" dirty="0"/>
              <a:t>bytes into the stack at any one time.</a:t>
            </a:r>
          </a:p>
          <a:p>
            <a:pPr lvl="1"/>
            <a:r>
              <a:rPr lang="en-US" dirty="0" smtClean="0"/>
              <a:t>Therefore </a:t>
            </a:r>
            <a:r>
              <a:rPr lang="en-US" dirty="0"/>
              <a:t>the range of addresses that we need to guess is actually quite small.</a:t>
            </a:r>
          </a:p>
        </p:txBody>
      </p:sp>
    </p:spTree>
    <p:extLst>
      <p:ext uri="{BB962C8B-B14F-4D97-AF65-F5344CB8AC3E}">
        <p14:creationId xmlns:p14="http://schemas.microsoft.com/office/powerpoint/2010/main" val="67709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chance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/>
              <a:t>can add many NOP operations to </a:t>
            </a:r>
            <a:r>
              <a:rPr lang="en-US" dirty="0" smtClean="0"/>
              <a:t>the beginning </a:t>
            </a:r>
            <a:r>
              <a:rPr lang="en-US" dirty="0"/>
              <a:t>of the malicious code. </a:t>
            </a:r>
            <a:endParaRPr lang="en-US" dirty="0" smtClean="0"/>
          </a:p>
          <a:p>
            <a:pPr lvl="1"/>
            <a:r>
              <a:rPr lang="en-US" dirty="0" smtClean="0"/>
              <a:t>NOP </a:t>
            </a:r>
            <a:r>
              <a:rPr lang="en-US" dirty="0"/>
              <a:t>is a special instruction that does nothing other than </a:t>
            </a:r>
            <a:r>
              <a:rPr lang="en-US" dirty="0" smtClean="0"/>
              <a:t>advancing to </a:t>
            </a:r>
            <a:r>
              <a:rPr lang="en-US" dirty="0"/>
              <a:t>the next instruction. </a:t>
            </a:r>
            <a:endParaRPr lang="en-US" dirty="0" smtClean="0"/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as long as the guessed address points to one of the NOPs, the </a:t>
            </a:r>
            <a:r>
              <a:rPr lang="en-US" dirty="0" smtClean="0"/>
              <a:t>attack will </a:t>
            </a:r>
            <a:r>
              <a:rPr lang="en-US" dirty="0"/>
              <a:t>be successful. </a:t>
            </a:r>
            <a:endParaRPr lang="en-US" dirty="0" smtClean="0"/>
          </a:p>
          <a:p>
            <a:pPr lvl="1"/>
            <a:r>
              <a:rPr lang="en-US" dirty="0" smtClean="0"/>
              <a:t>With </a:t>
            </a:r>
            <a:r>
              <a:rPr lang="en-US" dirty="0"/>
              <a:t>NOPs, the chance of guessing the correct entry point to the malicious </a:t>
            </a:r>
            <a:r>
              <a:rPr lang="en-US" dirty="0" smtClean="0"/>
              <a:t>code is </a:t>
            </a:r>
            <a:r>
              <a:rPr lang="en-US" dirty="0"/>
              <a:t>significantly improved.</a:t>
            </a:r>
          </a:p>
        </p:txBody>
      </p:sp>
    </p:spTree>
    <p:extLst>
      <p:ext uri="{BB962C8B-B14F-4D97-AF65-F5344CB8AC3E}">
        <p14:creationId xmlns:p14="http://schemas.microsoft.com/office/powerpoint/2010/main" val="1709256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6" r="35969" b="37500"/>
          <a:stretch/>
        </p:blipFill>
        <p:spPr bwMode="auto">
          <a:xfrm>
            <a:off x="304799" y="533400"/>
            <a:ext cx="8149167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273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9" t="1388" r="26306" b="9896"/>
          <a:stretch/>
        </p:blipFill>
        <p:spPr bwMode="auto">
          <a:xfrm>
            <a:off x="457200" y="228600"/>
            <a:ext cx="8204200" cy="64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85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0" r="10176" b="9722"/>
          <a:stretch/>
        </p:blipFill>
        <p:spPr bwMode="auto">
          <a:xfrm>
            <a:off x="266700" y="1148896"/>
            <a:ext cx="8750300" cy="57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%</a:t>
            </a:r>
            <a:r>
              <a:rPr lang="en-US" dirty="0" err="1" smtClean="0"/>
              <a:t>edx</a:t>
            </a:r>
            <a:r>
              <a:rPr lang="en-US" dirty="0" smtClean="0"/>
              <a:t>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Notional process memory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97AD275-6BA9-4CCF-9C05-C9683C020EA4}" type="slidenum">
              <a:rPr lang="en-US" altLang="en-US">
                <a:solidFill>
                  <a:srgbClr val="898989"/>
                </a:solidFill>
                <a:latin typeface="Calibri" pitchFamily="34" charset="0"/>
              </a:rPr>
              <a:pPr eaLnBrk="1" hangingPunct="1"/>
              <a:t>3</a:t>
            </a:fld>
            <a:endParaRPr lang="en-US" altLang="en-US">
              <a:solidFill>
                <a:srgbClr val="898989"/>
              </a:solidFill>
              <a:latin typeface="Calibri" pitchFamily="34" charset="0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743200" y="2449513"/>
            <a:ext cx="6369050" cy="4379912"/>
            <a:chOff x="2743200" y="2449760"/>
            <a:chExt cx="6368464" cy="4379665"/>
          </a:xfrm>
        </p:grpSpPr>
        <p:sp>
          <p:nvSpPr>
            <p:cNvPr id="9" name="Rectangle 8"/>
            <p:cNvSpPr/>
            <p:nvPr/>
          </p:nvSpPr>
          <p:spPr>
            <a:xfrm>
              <a:off x="2743200" y="5562671"/>
              <a:ext cx="3123913" cy="83815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/>
                <a:t>Stack (procedure/ method calls)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62248" y="4495932"/>
              <a:ext cx="3104864" cy="9143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/>
                <a:t>Heap</a:t>
              </a:r>
            </a:p>
            <a:p>
              <a:pPr algn="ctr">
                <a:defRPr/>
              </a:pPr>
              <a:r>
                <a:rPr lang="en-US" sz="2400" dirty="0"/>
                <a:t>(dynamically allocated)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6095692" y="4495932"/>
              <a:ext cx="0" cy="6095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11" name="TextBox 18"/>
            <p:cNvSpPr txBox="1">
              <a:spLocks noChangeArrowheads="1"/>
            </p:cNvSpPr>
            <p:nvPr/>
          </p:nvSpPr>
          <p:spPr bwMode="auto">
            <a:xfrm>
              <a:off x="6064250" y="4306888"/>
              <a:ext cx="269875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Heap grows, e.g.,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due to “new” or malloc()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6152836" y="5791259"/>
              <a:ext cx="0" cy="6095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13" name="TextBox 20"/>
            <p:cNvSpPr txBox="1">
              <a:spLocks noChangeArrowheads="1"/>
            </p:cNvSpPr>
            <p:nvPr/>
          </p:nvSpPr>
          <p:spPr bwMode="auto">
            <a:xfrm>
              <a:off x="6127750" y="6183313"/>
              <a:ext cx="2338388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Stack grows, e.g.,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due to procedure call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943306" y="5772210"/>
              <a:ext cx="685737" cy="0"/>
            </a:xfrm>
            <a:prstGeom prst="line">
              <a:avLst/>
            </a:prstGeom>
            <a:ln w="38100" cmpd="sng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15" name="TextBox 23"/>
            <p:cNvSpPr txBox="1">
              <a:spLocks noChangeArrowheads="1"/>
            </p:cNvSpPr>
            <p:nvPr/>
          </p:nvSpPr>
          <p:spPr bwMode="auto">
            <a:xfrm>
              <a:off x="6553200" y="5602288"/>
              <a:ext cx="2300288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Stack pointer (SP)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(current top of stack)</a:t>
              </a:r>
            </a:p>
          </p:txBody>
        </p:sp>
        <p:sp>
          <p:nvSpPr>
            <p:cNvPr id="12316" name="TextBox 1"/>
            <p:cNvSpPr txBox="1">
              <a:spLocks noChangeArrowheads="1"/>
            </p:cNvSpPr>
            <p:nvPr/>
          </p:nvSpPr>
          <p:spPr bwMode="auto">
            <a:xfrm rot="1541936">
              <a:off x="6690845" y="2449760"/>
              <a:ext cx="2420819" cy="156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This diagram shows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how stacks grow 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Intel x86s &amp; others;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some grow other way.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Multi-threaded programs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have multiple stacks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943306" y="5105497"/>
              <a:ext cx="685737" cy="0"/>
            </a:xfrm>
            <a:prstGeom prst="line">
              <a:avLst/>
            </a:prstGeom>
            <a:ln w="38100" cmpd="sng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18" name="TextBox 23"/>
            <p:cNvSpPr txBox="1">
              <a:spLocks noChangeArrowheads="1"/>
            </p:cNvSpPr>
            <p:nvPr/>
          </p:nvSpPr>
          <p:spPr bwMode="auto">
            <a:xfrm>
              <a:off x="6553200" y="4953000"/>
              <a:ext cx="1504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Heap pointer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6525" y="1295400"/>
            <a:ext cx="2387600" cy="5257800"/>
            <a:chOff x="136032" y="1295400"/>
            <a:chExt cx="2388795" cy="5257800"/>
          </a:xfrm>
        </p:grpSpPr>
        <p:sp>
          <p:nvSpPr>
            <p:cNvPr id="12303" name="TextBox 5"/>
            <p:cNvSpPr txBox="1">
              <a:spLocks noChangeArrowheads="1"/>
            </p:cNvSpPr>
            <p:nvPr/>
          </p:nvSpPr>
          <p:spPr bwMode="auto">
            <a:xfrm>
              <a:off x="533400" y="1295400"/>
              <a:ext cx="192881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Lower-numbered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addresses</a:t>
              </a:r>
            </a:p>
          </p:txBody>
        </p:sp>
        <p:sp>
          <p:nvSpPr>
            <p:cNvPr id="12304" name="TextBox 10"/>
            <p:cNvSpPr txBox="1">
              <a:spLocks noChangeArrowheads="1"/>
            </p:cNvSpPr>
            <p:nvPr/>
          </p:nvSpPr>
          <p:spPr bwMode="auto">
            <a:xfrm>
              <a:off x="533400" y="5907088"/>
              <a:ext cx="1979613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Higher-numbered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addresses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456867" y="1295400"/>
              <a:ext cx="0" cy="609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56867" y="5924550"/>
              <a:ext cx="0" cy="609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07" name="TextBox 23"/>
            <p:cNvSpPr txBox="1">
              <a:spLocks noChangeArrowheads="1"/>
            </p:cNvSpPr>
            <p:nvPr/>
          </p:nvSpPr>
          <p:spPr bwMode="auto">
            <a:xfrm rot="-1655822">
              <a:off x="136032" y="4337845"/>
              <a:ext cx="238879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Warning: Some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diagrams elsewhere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show lower-numbered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addresses at the </a:t>
              </a:r>
              <a:r>
                <a:rPr lang="en-US" altLang="en-US" sz="1600" i="1">
                  <a:latin typeface="Arial" charset="0"/>
                </a:rPr>
                <a:t>bottom</a:t>
              </a:r>
              <a:endParaRPr lang="en-US" altLang="en-US" sz="1600">
                <a:latin typeface="Arial" charset="0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762250" y="1524000"/>
            <a:ext cx="3832225" cy="990600"/>
            <a:chOff x="2762250" y="1524000"/>
            <a:chExt cx="3831848" cy="990600"/>
          </a:xfrm>
        </p:grpSpPr>
        <p:sp>
          <p:nvSpPr>
            <p:cNvPr id="5" name="Rectangle 4"/>
            <p:cNvSpPr/>
            <p:nvPr/>
          </p:nvSpPr>
          <p:spPr>
            <a:xfrm>
              <a:off x="2762250" y="1524000"/>
              <a:ext cx="3104845" cy="914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/>
                <a:t>Text (compiled program code)</a:t>
              </a:r>
            </a:p>
          </p:txBody>
        </p:sp>
        <p:sp>
          <p:nvSpPr>
            <p:cNvPr id="12302" name="TextBox 24"/>
            <p:cNvSpPr txBox="1">
              <a:spLocks noChangeArrowheads="1"/>
            </p:cNvSpPr>
            <p:nvPr/>
          </p:nvSpPr>
          <p:spPr bwMode="auto">
            <a:xfrm>
              <a:off x="5845175" y="1591270"/>
              <a:ext cx="74892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Often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read-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only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187450" y="2514600"/>
            <a:ext cx="5518150" cy="1905000"/>
            <a:chOff x="1187450" y="2514600"/>
            <a:chExt cx="5518150" cy="1905000"/>
          </a:xfrm>
        </p:grpSpPr>
        <p:sp>
          <p:nvSpPr>
            <p:cNvPr id="7" name="Rectangle 6"/>
            <p:cNvSpPr/>
            <p:nvPr/>
          </p:nvSpPr>
          <p:spPr>
            <a:xfrm>
              <a:off x="2762250" y="2514600"/>
              <a:ext cx="3105150" cy="914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latin typeface="Calibri" pitchFamily="34" charset="0"/>
                </a:rPr>
                <a:t>Initialized</a:t>
              </a:r>
            </a:p>
            <a:p>
              <a:pPr algn="ctr" eaLnBrk="1" hangingPunct="1"/>
              <a:r>
                <a:rPr lang="en-US" altLang="en-US" sz="2400">
                  <a:latin typeface="Calibri" pitchFamily="34" charset="0"/>
                </a:rPr>
                <a:t>global “data”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62250" y="3505200"/>
              <a:ext cx="3105150" cy="9144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latin typeface="Calibri" pitchFamily="34" charset="0"/>
                </a:rPr>
                <a:t>Uninitialized</a:t>
              </a:r>
            </a:p>
            <a:p>
              <a:pPr algn="ctr" eaLnBrk="1" hangingPunct="1"/>
              <a:r>
                <a:rPr lang="en-US" altLang="en-US" sz="2400">
                  <a:latin typeface="Calibri" pitchFamily="34" charset="0"/>
                </a:rPr>
                <a:t>global “data”</a:t>
              </a:r>
            </a:p>
          </p:txBody>
        </p:sp>
        <p:sp>
          <p:nvSpPr>
            <p:cNvPr id="12298" name="TextBox 23"/>
            <p:cNvSpPr txBox="1">
              <a:spLocks noChangeArrowheads="1"/>
            </p:cNvSpPr>
            <p:nvPr/>
          </p:nvSpPr>
          <p:spPr bwMode="auto">
            <a:xfrm>
              <a:off x="1187450" y="2828925"/>
              <a:ext cx="1325563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Used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for global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constants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&amp; variables</a:t>
              </a:r>
            </a:p>
          </p:txBody>
        </p:sp>
        <p:sp>
          <p:nvSpPr>
            <p:cNvPr id="2" name="Left Brace 1"/>
            <p:cNvSpPr/>
            <p:nvPr/>
          </p:nvSpPr>
          <p:spPr>
            <a:xfrm>
              <a:off x="2286000" y="2514600"/>
              <a:ext cx="304800" cy="190500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12300" name="TextBox 24"/>
            <p:cNvSpPr txBox="1">
              <a:spLocks noChangeArrowheads="1"/>
            </p:cNvSpPr>
            <p:nvPr/>
          </p:nvSpPr>
          <p:spPr bwMode="auto">
            <a:xfrm>
              <a:off x="5854085" y="2532564"/>
              <a:ext cx="85151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Set 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code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31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%</a:t>
            </a:r>
            <a:r>
              <a:rPr lang="en-US" dirty="0" err="1" smtClean="0"/>
              <a:t>ebx</a:t>
            </a:r>
            <a:r>
              <a:rPr lang="en-US" dirty="0" smtClean="0"/>
              <a:t> -&gt; Name[0] #/bin/</a:t>
            </a:r>
            <a:r>
              <a:rPr lang="en-US" dirty="0" err="1" smtClean="0"/>
              <a:t>sh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9" r="10860" b="18056"/>
          <a:stretch/>
        </p:blipFill>
        <p:spPr bwMode="auto">
          <a:xfrm>
            <a:off x="647700" y="1716650"/>
            <a:ext cx="7848600" cy="464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05600" y="5181600"/>
            <a:ext cx="228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dirty="0" smtClean="0"/>
              <a:t>The ESP register serves as an </a:t>
            </a:r>
            <a:r>
              <a:rPr lang="en-US" i="1" dirty="0" smtClean="0"/>
              <a:t>indirect memory operand</a:t>
            </a:r>
            <a:r>
              <a:rPr lang="en-US" dirty="0"/>
              <a:t> pointing to the top of the stack at any time.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791200" y="5867400"/>
            <a:ext cx="914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79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%</a:t>
            </a:r>
            <a:r>
              <a:rPr lang="en-US" dirty="0" err="1" smtClean="0"/>
              <a:t>ecx</a:t>
            </a:r>
            <a:r>
              <a:rPr lang="en-US" dirty="0" smtClean="0"/>
              <a:t>-&gt;name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0298" b="10764"/>
          <a:stretch/>
        </p:blipFill>
        <p:spPr bwMode="auto">
          <a:xfrm>
            <a:off x="381000" y="1676400"/>
            <a:ext cx="807463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623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through the lab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85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91802"/>
            <a:ext cx="6319971" cy="392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4267200" cy="234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97570" y="3810000"/>
            <a:ext cx="2951030" cy="8382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Goal: Generate the </a:t>
            </a:r>
            <a:r>
              <a:rPr lang="en-US" sz="2800" b="1" i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7030A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badfile</a:t>
            </a:r>
            <a:endParaRPr lang="en-US" sz="2800" b="1" i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7030A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8089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7092"/>
            <a:ext cx="6579530" cy="305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352800"/>
            <a:ext cx="6554129" cy="241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809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5287"/>
            <a:ext cx="6781800" cy="151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81200"/>
            <a:ext cx="5772150" cy="476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5410200"/>
            <a:ext cx="5384800" cy="3048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94400" y="461146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have to modify this to generate </a:t>
            </a:r>
            <a:r>
              <a:rPr lang="en-US" i="1" dirty="0" err="1" smtClean="0">
                <a:solidFill>
                  <a:srgbClr val="7030A0"/>
                </a:solidFill>
              </a:rPr>
              <a:t>badfile</a:t>
            </a:r>
            <a:endParaRPr lang="en-US" i="1" dirty="0">
              <a:solidFill>
                <a:srgbClr val="7030A0"/>
              </a:solidFill>
            </a:endParaRPr>
          </a:p>
        </p:txBody>
      </p:sp>
      <p:cxnSp>
        <p:nvCxnSpPr>
          <p:cNvPr id="3" name="Straight Arrow Connector 2"/>
          <p:cNvCxnSpPr>
            <a:stCxn id="6" idx="1"/>
          </p:cNvCxnSpPr>
          <p:nvPr/>
        </p:nvCxnSpPr>
        <p:spPr>
          <a:xfrm flipH="1">
            <a:off x="5715000" y="4934635"/>
            <a:ext cx="279400" cy="475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331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Address of buffer[24] and Frame Pointer (</a:t>
            </a:r>
            <a:r>
              <a:rPr lang="en-US" dirty="0" err="1" smtClean="0"/>
              <a:t>ebp</a:t>
            </a:r>
            <a:r>
              <a:rPr lang="en-US" dirty="0" smtClean="0"/>
              <a:t>) in </a:t>
            </a:r>
            <a:r>
              <a:rPr lang="en-US" dirty="0" err="1" smtClean="0"/>
              <a:t>bof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$</a:t>
            </a:r>
            <a:r>
              <a:rPr lang="en-US" sz="2000" dirty="0" err="1" smtClean="0">
                <a:solidFill>
                  <a:srgbClr val="7030A0"/>
                </a:solidFill>
              </a:rPr>
              <a:t>gcc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-z </a:t>
            </a:r>
            <a:r>
              <a:rPr lang="en-US" sz="2000" dirty="0" err="1">
                <a:solidFill>
                  <a:srgbClr val="7030A0"/>
                </a:solidFill>
              </a:rPr>
              <a:t>execstack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 smtClean="0">
                <a:solidFill>
                  <a:srgbClr val="7030A0"/>
                </a:solidFill>
              </a:rPr>
              <a:t>–g –o</a:t>
            </a:r>
            <a:r>
              <a:rPr lang="en-US" sz="2000" dirty="0" smtClean="0"/>
              <a:t> </a:t>
            </a:r>
            <a:r>
              <a:rPr lang="en-US" sz="2000" dirty="0" err="1" smtClean="0"/>
              <a:t>stack_dbg</a:t>
            </a:r>
            <a:r>
              <a:rPr lang="en-US" sz="2000" dirty="0" smtClean="0"/>
              <a:t>  </a:t>
            </a:r>
            <a:r>
              <a:rPr lang="en-US" sz="2000" dirty="0" err="1" smtClean="0"/>
              <a:t>stack.c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#use debug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flag to compile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stack.c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smtClean="0"/>
              <a:t>$</a:t>
            </a:r>
            <a:r>
              <a:rPr lang="en-US" sz="2000" dirty="0" smtClean="0">
                <a:solidFill>
                  <a:srgbClr val="7030A0"/>
                </a:solidFill>
              </a:rPr>
              <a:t>touch</a:t>
            </a:r>
            <a:r>
              <a:rPr lang="en-US" sz="2000" dirty="0" smtClean="0"/>
              <a:t> </a:t>
            </a:r>
            <a:r>
              <a:rPr lang="en-US" sz="2000" dirty="0" err="1" smtClean="0"/>
              <a:t>badfile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# create a file named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badfile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2000" dirty="0" smtClean="0"/>
              <a:t>$</a:t>
            </a:r>
            <a:r>
              <a:rPr lang="en-US" sz="2000" dirty="0" err="1" smtClean="0">
                <a:solidFill>
                  <a:srgbClr val="7030A0"/>
                </a:solidFill>
              </a:rPr>
              <a:t>dbg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r>
              <a:rPr lang="en-US" sz="2000" dirty="0" err="1" smtClean="0"/>
              <a:t>stack_gbg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# use debugger to find buffer address 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assume 0xbfff138)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ebp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(assume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0xbfff158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3574" r="55339" b="11060"/>
          <a:stretch/>
        </p:blipFill>
        <p:spPr bwMode="auto">
          <a:xfrm>
            <a:off x="609600" y="3295650"/>
            <a:ext cx="2091584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701184" y="5505450"/>
            <a:ext cx="5773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78558" y="5353050"/>
            <a:ext cx="1951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Frame Pointer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0xbfff158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68958" y="5959673"/>
            <a:ext cx="5773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46332" y="5807273"/>
            <a:ext cx="1976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Buffer address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0xbfff138</a:t>
            </a:r>
            <a:endParaRPr lang="en-US" sz="1400" dirty="0"/>
          </a:p>
        </p:txBody>
      </p:sp>
      <p:sp>
        <p:nvSpPr>
          <p:cNvPr id="10" name="Right Brace 9"/>
          <p:cNvSpPr/>
          <p:nvPr/>
        </p:nvSpPr>
        <p:spPr>
          <a:xfrm>
            <a:off x="5229990" y="5505450"/>
            <a:ext cx="105968" cy="4542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12158" y="5505450"/>
            <a:ext cx="233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0x20</a:t>
            </a:r>
            <a:r>
              <a:rPr lang="en-US" dirty="0" smtClean="0"/>
              <a:t> bytes (size varies)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68958" y="5124450"/>
            <a:ext cx="5773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46332" y="4972050"/>
            <a:ext cx="5135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Return address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0xbfff138+</a:t>
            </a:r>
            <a:r>
              <a:rPr lang="en-US" sz="1400" dirty="0" smtClean="0">
                <a:solidFill>
                  <a:srgbClr val="FF0000"/>
                </a:solidFill>
              </a:rPr>
              <a:t>0x20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+0x4 (32 bits address of previous FP)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231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3574" r="55339" b="11060"/>
          <a:stretch/>
        </p:blipFill>
        <p:spPr bwMode="auto">
          <a:xfrm>
            <a:off x="609600" y="2152650"/>
            <a:ext cx="2091584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2701184" y="4362450"/>
            <a:ext cx="5773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78558" y="4210050"/>
            <a:ext cx="2398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Frame Pointer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0xbfff158 </a:t>
            </a:r>
            <a:r>
              <a:rPr lang="en-US" sz="1400" dirty="0" smtClean="0">
                <a:solidFill>
                  <a:srgbClr val="7030A0"/>
                </a:solidFill>
              </a:rPr>
              <a:t>%</a:t>
            </a:r>
            <a:r>
              <a:rPr lang="en-US" sz="1400" dirty="0" err="1" smtClean="0">
                <a:solidFill>
                  <a:srgbClr val="7030A0"/>
                </a:solidFill>
              </a:rPr>
              <a:t>ebp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668958" y="4816673"/>
            <a:ext cx="5773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46332" y="4664273"/>
            <a:ext cx="1976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Buffer address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0xbfff138</a:t>
            </a:r>
            <a:endParaRPr lang="en-US" sz="1400" dirty="0"/>
          </a:p>
        </p:txBody>
      </p:sp>
      <p:sp>
        <p:nvSpPr>
          <p:cNvPr id="9" name="Right Brace 8"/>
          <p:cNvSpPr/>
          <p:nvPr/>
        </p:nvSpPr>
        <p:spPr>
          <a:xfrm>
            <a:off x="5229990" y="4362450"/>
            <a:ext cx="105968" cy="4542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12158" y="4362450"/>
            <a:ext cx="270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0x20</a:t>
            </a:r>
            <a:r>
              <a:rPr lang="en-US" dirty="0" smtClean="0"/>
              <a:t> </a:t>
            </a:r>
            <a:r>
              <a:rPr lang="en-US" dirty="0"/>
              <a:t>bytes </a:t>
            </a:r>
            <a:r>
              <a:rPr lang="en-US" dirty="0" smtClean="0"/>
              <a:t>(the </a:t>
            </a:r>
            <a:r>
              <a:rPr lang="en-US" smtClean="0"/>
              <a:t>size varies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68958" y="3981450"/>
            <a:ext cx="5773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46332" y="3829050"/>
            <a:ext cx="5135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Return address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0xbfff138+</a:t>
            </a:r>
            <a:r>
              <a:rPr lang="en-US" sz="1400" dirty="0" smtClean="0">
                <a:solidFill>
                  <a:srgbClr val="FF0000"/>
                </a:solidFill>
              </a:rPr>
              <a:t>0x20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+0x4 (32 bits address of previous FP)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133600" y="2667000"/>
            <a:ext cx="1297358" cy="1314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30958" y="2514600"/>
            <a:ext cx="49570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content of the address = the start of malicious code</a:t>
            </a:r>
          </a:p>
          <a:p>
            <a:r>
              <a:rPr lang="en-US" sz="1400" dirty="0" smtClean="0"/>
              <a:t>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0xbfff138+</a:t>
            </a:r>
            <a:r>
              <a:rPr lang="en-US" sz="1400" dirty="0" smtClean="0">
                <a:solidFill>
                  <a:srgbClr val="FF0000"/>
                </a:solidFill>
              </a:rPr>
              <a:t>0x20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+0x4 +0x4 (the return address itself has 4 bytes)=</a:t>
            </a:r>
          </a:p>
          <a:p>
            <a:r>
              <a:rPr lang="en-US" sz="1400" dirty="0" smtClean="0"/>
              <a:t>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0xbfff160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Notes: we can pick up a higher value, say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0xbfff260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508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6" t="2760" r="7283" b="11480"/>
          <a:stretch/>
        </p:blipFill>
        <p:spPr bwMode="auto">
          <a:xfrm>
            <a:off x="838199" y="914400"/>
            <a:ext cx="318323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3918426" y="4876800"/>
            <a:ext cx="5773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95800" y="4724400"/>
            <a:ext cx="1976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Buffer address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0xbfff138</a:t>
            </a:r>
            <a:endParaRPr lang="en-US" sz="1400" dirty="0"/>
          </a:p>
        </p:txBody>
      </p:sp>
      <p:sp>
        <p:nvSpPr>
          <p:cNvPr id="5" name="Right Brace 4"/>
          <p:cNvSpPr/>
          <p:nvPr/>
        </p:nvSpPr>
        <p:spPr>
          <a:xfrm>
            <a:off x="3918426" y="1066800"/>
            <a:ext cx="729774" cy="3733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00600" y="2802493"/>
            <a:ext cx="181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of buffer 517</a:t>
            </a:r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>
            <a:off x="4495800" y="1066800"/>
            <a:ext cx="152400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0600" y="1339334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of shellcode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46979" y="1905000"/>
            <a:ext cx="285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Put the shell code from here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4283313" y="1981200"/>
            <a:ext cx="1363666" cy="10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63249" y="5867400"/>
            <a:ext cx="454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Buffer address +</a:t>
            </a:r>
            <a:r>
              <a:rPr lang="en-US" i="1" dirty="0" err="1" smtClean="0"/>
              <a:t>sizeof</a:t>
            </a:r>
            <a:r>
              <a:rPr lang="en-US" i="1" dirty="0" smtClean="0"/>
              <a:t>(buffer</a:t>
            </a:r>
            <a:r>
              <a:rPr lang="en-US" i="1" dirty="0"/>
              <a:t>)-</a:t>
            </a:r>
            <a:r>
              <a:rPr lang="en-US" i="1" dirty="0" err="1" smtClean="0"/>
              <a:t>sizeof</a:t>
            </a:r>
            <a:r>
              <a:rPr lang="en-US" i="1" dirty="0" smtClean="0"/>
              <a:t>(shellcode)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27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 pseudo code for creating the </a:t>
            </a:r>
            <a:r>
              <a:rPr lang="en-US" smtClean="0"/>
              <a:t>badfile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/>
              <a:t>main(){</a:t>
            </a:r>
          </a:p>
          <a:p>
            <a:pPr marL="0" indent="0">
              <a:buNone/>
            </a:pPr>
            <a:r>
              <a:rPr lang="en-US" sz="2000" i="1" dirty="0" smtClean="0"/>
              <a:t>…</a:t>
            </a:r>
            <a:endParaRPr lang="en-US" sz="2000" i="1" dirty="0"/>
          </a:p>
          <a:p>
            <a:pPr marL="0" indent="0">
              <a:buNone/>
            </a:pPr>
            <a:r>
              <a:rPr lang="en-US" sz="2000" i="1" dirty="0" smtClean="0"/>
              <a:t>//place return address</a:t>
            </a:r>
          </a:p>
          <a:p>
            <a:pPr marL="0" indent="0">
              <a:buNone/>
            </a:pPr>
            <a:r>
              <a:rPr lang="en-US" sz="2000" i="1" dirty="0" smtClean="0"/>
              <a:t>*((long *) buffer+0x24))=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0xbfff260</a:t>
            </a:r>
          </a:p>
          <a:p>
            <a:pPr marL="0" indent="0">
              <a:buNone/>
            </a:pPr>
            <a:r>
              <a:rPr lang="en-US" sz="2000" i="1" dirty="0"/>
              <a:t>// place the shell code towards the end of the buffer</a:t>
            </a:r>
          </a:p>
          <a:p>
            <a:pPr marL="0" indent="0">
              <a:buNone/>
            </a:pPr>
            <a:r>
              <a:rPr lang="en-US" sz="2000" i="1" dirty="0" err="1"/>
              <a:t>Memcpy</a:t>
            </a:r>
            <a:r>
              <a:rPr lang="en-US" sz="2000" i="1" dirty="0"/>
              <a:t>(</a:t>
            </a:r>
            <a:r>
              <a:rPr lang="en-US" sz="2000" i="1" dirty="0" err="1"/>
              <a:t>buffer+sizeof</a:t>
            </a:r>
            <a:r>
              <a:rPr lang="en-US" sz="2000" i="1" dirty="0"/>
              <a:t>(buffer)-</a:t>
            </a:r>
            <a:r>
              <a:rPr lang="en-US" sz="2000" i="1" dirty="0" err="1"/>
              <a:t>sizeof</a:t>
            </a:r>
            <a:r>
              <a:rPr lang="en-US" sz="2000" i="1" dirty="0"/>
              <a:t>(shellcode), shellcode, </a:t>
            </a:r>
            <a:r>
              <a:rPr lang="en-US" sz="2000" i="1" dirty="0" err="1"/>
              <a:t>sizeof</a:t>
            </a:r>
            <a:r>
              <a:rPr lang="en-US" sz="2000" i="1" dirty="0"/>
              <a:t>(shellcode</a:t>
            </a:r>
            <a:r>
              <a:rPr lang="en-US" sz="2000" i="1" dirty="0" smtClean="0"/>
              <a:t>);</a:t>
            </a:r>
          </a:p>
          <a:p>
            <a:pPr marL="0" indent="0">
              <a:buNone/>
            </a:pPr>
            <a:r>
              <a:rPr lang="en-US" sz="2000" i="1" dirty="0" smtClean="0"/>
              <a:t>…</a:t>
            </a:r>
          </a:p>
          <a:p>
            <a:pPr marL="0" indent="0">
              <a:buNone/>
            </a:pPr>
            <a:r>
              <a:rPr lang="en-US" sz="2000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328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t="15750" r="70663" b="27107"/>
          <a:stretch/>
        </p:blipFill>
        <p:spPr bwMode="auto">
          <a:xfrm>
            <a:off x="228600" y="838200"/>
            <a:ext cx="5144601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47800" y="533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http://gribblelab.org/CBootcamp/7_Memory_Stack_vs_Heap.html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91200" y="1600200"/>
            <a:ext cx="28956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Stack</a:t>
            </a:r>
          </a:p>
          <a:p>
            <a:r>
              <a:rPr lang="en-US" dirty="0"/>
              <a:t>very fast access</a:t>
            </a:r>
          </a:p>
          <a:p>
            <a:r>
              <a:rPr lang="en-US" dirty="0"/>
              <a:t>don't have to explicitly de-allocate variables</a:t>
            </a:r>
          </a:p>
          <a:p>
            <a:r>
              <a:rPr lang="en-US" dirty="0"/>
              <a:t>space is managed efficiently by CPU, memory will not become fragmented</a:t>
            </a:r>
          </a:p>
          <a:p>
            <a:r>
              <a:rPr lang="en-US" dirty="0"/>
              <a:t>local variables only</a:t>
            </a:r>
          </a:p>
          <a:p>
            <a:r>
              <a:rPr lang="en-US" dirty="0"/>
              <a:t>limit on stack size (OS-dependent)</a:t>
            </a:r>
          </a:p>
          <a:p>
            <a:r>
              <a:rPr lang="en-US" dirty="0"/>
              <a:t>variables cannot be resized</a:t>
            </a:r>
          </a:p>
          <a:p>
            <a:r>
              <a:rPr lang="en-US" b="1" dirty="0"/>
              <a:t>Heap</a:t>
            </a:r>
          </a:p>
          <a:p>
            <a:r>
              <a:rPr lang="en-US" dirty="0"/>
              <a:t>variables can be accessed globally</a:t>
            </a:r>
          </a:p>
          <a:p>
            <a:r>
              <a:rPr lang="en-US" dirty="0"/>
              <a:t>no limit on memory size</a:t>
            </a:r>
          </a:p>
          <a:p>
            <a:r>
              <a:rPr lang="en-US" dirty="0"/>
              <a:t>(relatively) slower access</a:t>
            </a:r>
          </a:p>
          <a:p>
            <a:r>
              <a:rPr lang="en-US" dirty="0"/>
              <a:t>no guaranteed efficient use of space, memory may become fragmented over time as blocks of memory are allocated, then freed</a:t>
            </a:r>
          </a:p>
          <a:p>
            <a:r>
              <a:rPr lang="en-US" dirty="0"/>
              <a:t>you must manage memory (you're in charge of allocating and freeing variables)</a:t>
            </a:r>
          </a:p>
          <a:p>
            <a:r>
              <a:rPr lang="en-US" dirty="0"/>
              <a:t>variables can be resized using </a:t>
            </a:r>
            <a:r>
              <a:rPr lang="en-US" dirty="0" err="1"/>
              <a:t>realloc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6483" r="59198" b="26374"/>
          <a:stretch/>
        </p:blipFill>
        <p:spPr bwMode="auto">
          <a:xfrm>
            <a:off x="457200" y="685800"/>
            <a:ext cx="7315200" cy="5691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27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21978" r="52952" b="27655"/>
          <a:stretch/>
        </p:blipFill>
        <p:spPr bwMode="auto">
          <a:xfrm>
            <a:off x="457200" y="927100"/>
            <a:ext cx="826700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4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" t="15934" r="79968" b="51575"/>
          <a:stretch/>
        </p:blipFill>
        <p:spPr bwMode="auto">
          <a:xfrm>
            <a:off x="1219200" y="685800"/>
            <a:ext cx="5753101" cy="531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89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" t="15934" r="52267" b="32235"/>
          <a:stretch/>
        </p:blipFill>
        <p:spPr bwMode="auto">
          <a:xfrm>
            <a:off x="190499" y="914400"/>
            <a:ext cx="858694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5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Access Address Using Frame Pointer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4525963"/>
          </a:xfrm>
        </p:spPr>
        <p:txBody>
          <a:bodyPr/>
          <a:lstStyle/>
          <a:p>
            <a:r>
              <a:rPr lang="en-US" dirty="0" smtClean="0"/>
              <a:t>How to get the a3 value at run time?</a:t>
            </a:r>
          </a:p>
          <a:p>
            <a:pPr lvl="1"/>
            <a:r>
              <a:rPr lang="en-US" dirty="0" smtClean="0"/>
              <a:t>Need the memory address of a3</a:t>
            </a:r>
          </a:p>
          <a:p>
            <a:pPr lvl="1"/>
            <a:r>
              <a:rPr lang="en-US" dirty="0" smtClean="0"/>
              <a:t>Use %</a:t>
            </a:r>
            <a:r>
              <a:rPr lang="en-US" dirty="0" err="1" smtClean="0"/>
              <a:t>ebp</a:t>
            </a:r>
            <a:r>
              <a:rPr lang="en-US" dirty="0" smtClean="0"/>
              <a:t> as a base (relative) address</a:t>
            </a:r>
          </a:p>
          <a:p>
            <a:pPr lvl="1"/>
            <a:r>
              <a:rPr lang="en-US" dirty="0" smtClean="0"/>
              <a:t>Aka, </a:t>
            </a:r>
            <a:r>
              <a:rPr lang="en-US" smtClean="0"/>
              <a:t>frame point 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r="58354" b="47398"/>
          <a:stretch/>
        </p:blipFill>
        <p:spPr bwMode="auto">
          <a:xfrm>
            <a:off x="450850" y="2133600"/>
            <a:ext cx="30607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46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819</Words>
  <Application>Microsoft Office PowerPoint</Application>
  <PresentationFormat>On-screen Show (4:3)</PresentationFormat>
  <Paragraphs>135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Buffer-Overflow Vulnerabilities and Attacks</vt:lpstr>
      <vt:lpstr>Reference</vt:lpstr>
      <vt:lpstr>Notional process memory map</vt:lpstr>
      <vt:lpstr>RAM</vt:lpstr>
      <vt:lpstr>PowerPoint Presentation</vt:lpstr>
      <vt:lpstr>PowerPoint Presentation</vt:lpstr>
      <vt:lpstr>PowerPoint Presentation</vt:lpstr>
      <vt:lpstr>PowerPoint Presentation</vt:lpstr>
      <vt:lpstr>How to Access Address Using Frame Pointer </vt:lpstr>
      <vt:lpstr>How to Access Address Using Frame Pointer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Return Address &amp; Function Call</vt:lpstr>
      <vt:lpstr>Frame Pointer</vt:lpstr>
      <vt:lpstr>PowerPoint Presentation</vt:lpstr>
      <vt:lpstr>PowerPoint Presentation</vt:lpstr>
      <vt:lpstr>PowerPoint Presentation</vt:lpstr>
      <vt:lpstr>PowerPoint Presentation</vt:lpstr>
      <vt:lpstr>Challenges of Attack</vt:lpstr>
      <vt:lpstr>How to Jumping to the Malicious Code</vt:lpstr>
      <vt:lpstr>Find Return Address</vt:lpstr>
      <vt:lpstr>If the target program is running remotely</vt:lpstr>
      <vt:lpstr>Improving the chance</vt:lpstr>
      <vt:lpstr>PowerPoint Presentation</vt:lpstr>
      <vt:lpstr>PowerPoint Presentation</vt:lpstr>
      <vt:lpstr>%edx = 0</vt:lpstr>
      <vt:lpstr>%ebx -&gt; Name[0] #/bin/sh</vt:lpstr>
      <vt:lpstr>%ecx-&gt;name</vt:lpstr>
      <vt:lpstr>Lab</vt:lpstr>
      <vt:lpstr>PowerPoint Presentation</vt:lpstr>
      <vt:lpstr>PowerPoint Presentation</vt:lpstr>
      <vt:lpstr>PowerPoint Presentation</vt:lpstr>
      <vt:lpstr>Find Address of buffer[24] and Frame Pointer (ebp) in bof</vt:lpstr>
      <vt:lpstr>PowerPoint Presentation</vt:lpstr>
      <vt:lpstr>PowerPoint Presentation</vt:lpstr>
      <vt:lpstr>Solution pseudo code for creating the badfile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Buffer-Overflow Vulnerabilities and Attacks</dc:title>
  <dc:creator>Frank</dc:creator>
  <cp:lastModifiedBy>PC_Tech</cp:lastModifiedBy>
  <cp:revision>72</cp:revision>
  <dcterms:created xsi:type="dcterms:W3CDTF">2015-06-17T15:00:45Z</dcterms:created>
  <dcterms:modified xsi:type="dcterms:W3CDTF">2016-01-15T21:47:18Z</dcterms:modified>
</cp:coreProperties>
</file>